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http://customooxmlschemas.google.com/">
      <go:slidesCustomData xmlns:go="http://customooxmlschemas.google.com/" r:id="rId20" roundtripDataSignature="AMtx7miCgH72jWpsEftfLbWeYW/7zWLK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" name="Google Shape;2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7" name="Google Shape;27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1" name="Google Shape;3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5" name="Google Shape;35;p2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6" name="Google Shape;36;p2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0" name="Google Shape;4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2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1.jpg"/><Relationship Id="rId4" Type="http://schemas.openxmlformats.org/officeDocument/2006/relationships/image" Target="../media/image1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g"/><Relationship Id="rId4" Type="http://schemas.openxmlformats.org/officeDocument/2006/relationships/hyperlink" Target="http://cbd.minjust.gov.kg/act/view/ru-ru/202913?cl=ru-ru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g"/><Relationship Id="rId4" Type="http://schemas.openxmlformats.org/officeDocument/2006/relationships/hyperlink" Target="https://ru.wikipedia.org/wiki/%D0%9F%D1%80%D0%B0%D0%B2%D0%B0_%D1%80%D0%B5%D0%B1%D1%91%D0%BD%D0%BA%D0%B0" TargetMode="External"/><Relationship Id="rId5" Type="http://schemas.openxmlformats.org/officeDocument/2006/relationships/hyperlink" Target="https://ru.wikipedia.org/wiki/%D0%9F%D1%80%D0%B0%D0%B2%D0%B0_%D1%80%D0%B5%D0%B1%D1%91%D0%BD%D0%BA%D0%B0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7.png"/><Relationship Id="rId6" Type="http://schemas.openxmlformats.org/officeDocument/2006/relationships/image" Target="../media/image2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9.png"/><Relationship Id="rId5" Type="http://schemas.openxmlformats.org/officeDocument/2006/relationships/image" Target="../media/image16.png"/><Relationship Id="rId6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17.png"/><Relationship Id="rId5" Type="http://schemas.openxmlformats.org/officeDocument/2006/relationships/image" Target="../media/image5.png"/><Relationship Id="rId6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ru-RU"/>
              <a:t>1 Модуль </a:t>
            </a:r>
            <a:endParaRPr b="1"/>
          </a:p>
        </p:txBody>
      </p:sp>
      <p:sp>
        <p:nvSpPr>
          <p:cNvPr id="52" name="Google Shape;52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ru-RU">
                <a:solidFill>
                  <a:schemeClr val="dk1"/>
                </a:solidFill>
              </a:rPr>
              <a:t>Права ребенка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3850" y="261650"/>
            <a:ext cx="939575" cy="99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"/>
          <p:cNvSpPr txBox="1"/>
          <p:nvPr/>
        </p:nvSpPr>
        <p:spPr>
          <a:xfrm>
            <a:off x="1367375" y="548475"/>
            <a:ext cx="727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СОЮЗ ОБРАЗОВАТЕЛЬНЫХ УЧРЕЖДЕНИЙ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-RU"/>
              <a:t>Дети имеют право на особую защиту и безопасность в Кыргызстане</a:t>
            </a:r>
            <a:endParaRPr b="1"/>
          </a:p>
        </p:txBody>
      </p:sp>
      <p:sp>
        <p:nvSpPr>
          <p:cNvPr id="152" name="Google Shape;152;p10"/>
          <p:cNvSpPr txBox="1"/>
          <p:nvPr>
            <p:ph idx="1" type="body"/>
          </p:nvPr>
        </p:nvSpPr>
        <p:spPr>
          <a:xfrm>
            <a:off x="311700" y="1592300"/>
            <a:ext cx="8520600" cy="29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895"/>
              <a:buNone/>
            </a:pPr>
            <a:r>
              <a:rPr lang="ru-RU"/>
              <a:t>Статья 16. КОДЕКС О ДЕТЯХ Основные гарантии права ребенка на защиту чести, достоинства, неприкосновенность личности</a:t>
            </a:r>
            <a:endParaRPr/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895"/>
              <a:buNone/>
            </a:pPr>
            <a:r>
              <a:t/>
            </a:r>
            <a:endParaRPr b="1" i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705"/>
              <a:buNone/>
            </a:pPr>
            <a:r>
              <a:rPr b="1" i="1" lang="ru-RU">
                <a:solidFill>
                  <a:schemeClr val="dk1"/>
                </a:solidFill>
              </a:rPr>
              <a:t>Каждый ребенок имеет право на защиту чести и достоинства, неприкосновенность личности. Государство обеспечивает личную неприкосновенность ребенка, осуществляет его защиту от физического и (или) психического, сексуального насилия, жестокого, грубого или унижающего человеческое достоинство обращения, вовлечения в преступную деятельность и совершения антиобщественных действий и иных действий, ущемляющих закрепленные </a:t>
            </a:r>
            <a:r>
              <a:rPr b="1" i="1" lang="ru-RU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Конституцией</a:t>
            </a:r>
            <a:r>
              <a:rPr b="1" i="1" lang="ru-RU">
                <a:solidFill>
                  <a:schemeClr val="dk1"/>
                </a:solidFill>
              </a:rPr>
              <a:t> Кыргызской Республики права и свободы человека и гражданина</a:t>
            </a:r>
            <a:endParaRPr b="1" i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-RU"/>
              <a:t>Органы в сфере обеспечения прав и интересов детей</a:t>
            </a:r>
            <a:endParaRPr/>
          </a:p>
        </p:txBody>
      </p:sp>
      <p:grpSp>
        <p:nvGrpSpPr>
          <p:cNvPr id="158" name="Google Shape;158;p11"/>
          <p:cNvGrpSpPr/>
          <p:nvPr/>
        </p:nvGrpSpPr>
        <p:grpSpPr>
          <a:xfrm>
            <a:off x="1849693" y="1382815"/>
            <a:ext cx="5444613" cy="3402883"/>
            <a:chOff x="0" y="40711"/>
            <a:chExt cx="5444613" cy="3402883"/>
          </a:xfrm>
        </p:grpSpPr>
        <p:sp>
          <p:nvSpPr>
            <p:cNvPr id="159" name="Google Shape;159;p11"/>
            <p:cNvSpPr/>
            <p:nvPr/>
          </p:nvSpPr>
          <p:spPr>
            <a:xfrm>
              <a:off x="0" y="40711"/>
              <a:ext cx="1701441" cy="1020865"/>
            </a:xfrm>
            <a:prstGeom prst="rect">
              <a:avLst/>
            </a:prstGeom>
            <a:solidFill>
              <a:srgbClr val="57697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1"/>
            <p:cNvSpPr txBox="1"/>
            <p:nvPr/>
          </p:nvSpPr>
          <p:spPr>
            <a:xfrm>
              <a:off x="0" y="40711"/>
              <a:ext cx="1701441" cy="102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ru-RU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Правительство Кыргызской Республики </a:t>
              </a:r>
              <a:endParaRPr b="0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1"/>
            <p:cNvSpPr/>
            <p:nvPr/>
          </p:nvSpPr>
          <p:spPr>
            <a:xfrm>
              <a:off x="1871586" y="40711"/>
              <a:ext cx="1701441" cy="1020865"/>
            </a:xfrm>
            <a:prstGeom prst="rect">
              <a:avLst/>
            </a:prstGeom>
            <a:solidFill>
              <a:srgbClr val="70859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1"/>
            <p:cNvSpPr txBox="1"/>
            <p:nvPr/>
          </p:nvSpPr>
          <p:spPr>
            <a:xfrm>
              <a:off x="1871586" y="40711"/>
              <a:ext cx="1701441" cy="102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ru-RU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Местные государственные администрации в сфере обеспечения прав и интересов детей</a:t>
              </a:r>
              <a:endParaRPr b="0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1"/>
            <p:cNvSpPr/>
            <p:nvPr/>
          </p:nvSpPr>
          <p:spPr>
            <a:xfrm>
              <a:off x="3743172" y="40711"/>
              <a:ext cx="1701441" cy="1020865"/>
            </a:xfrm>
            <a:prstGeom prst="rect">
              <a:avLst/>
            </a:prstGeom>
            <a:solidFill>
              <a:srgbClr val="92A1A9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1"/>
            <p:cNvSpPr txBox="1"/>
            <p:nvPr/>
          </p:nvSpPr>
          <p:spPr>
            <a:xfrm>
              <a:off x="3743172" y="40711"/>
              <a:ext cx="1701441" cy="102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ru-RU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Органы местного самоуправления в сфере обеспечения прав и интересов детей</a:t>
              </a:r>
              <a:endParaRPr b="0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1"/>
            <p:cNvSpPr/>
            <p:nvPr/>
          </p:nvSpPr>
          <p:spPr>
            <a:xfrm>
              <a:off x="0" y="1231720"/>
              <a:ext cx="1701441" cy="1020865"/>
            </a:xfrm>
            <a:prstGeom prst="rect">
              <a:avLst/>
            </a:prstGeom>
            <a:solidFill>
              <a:srgbClr val="B3BD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1"/>
            <p:cNvSpPr txBox="1"/>
            <p:nvPr/>
          </p:nvSpPr>
          <p:spPr>
            <a:xfrm>
              <a:off x="0" y="1231720"/>
              <a:ext cx="1701441" cy="102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ru-RU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Суды</a:t>
              </a:r>
              <a:endParaRPr/>
            </a:p>
          </p:txBody>
        </p:sp>
        <p:sp>
          <p:nvSpPr>
            <p:cNvPr id="167" name="Google Shape;167;p11"/>
            <p:cNvSpPr/>
            <p:nvPr/>
          </p:nvSpPr>
          <p:spPr>
            <a:xfrm>
              <a:off x="1871586" y="1231720"/>
              <a:ext cx="1701441" cy="1020865"/>
            </a:xfrm>
            <a:prstGeom prst="rect">
              <a:avLst/>
            </a:prstGeom>
            <a:solidFill>
              <a:srgbClr val="B3BD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1"/>
            <p:cNvSpPr txBox="1"/>
            <p:nvPr/>
          </p:nvSpPr>
          <p:spPr>
            <a:xfrm>
              <a:off x="1871586" y="1231720"/>
              <a:ext cx="1701441" cy="102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ru-RU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Прокуратура</a:t>
              </a:r>
              <a:endParaRPr/>
            </a:p>
          </p:txBody>
        </p:sp>
        <p:sp>
          <p:nvSpPr>
            <p:cNvPr id="169" name="Google Shape;169;p11"/>
            <p:cNvSpPr/>
            <p:nvPr/>
          </p:nvSpPr>
          <p:spPr>
            <a:xfrm>
              <a:off x="3743172" y="1231720"/>
              <a:ext cx="1701441" cy="1020865"/>
            </a:xfrm>
            <a:prstGeom prst="rect">
              <a:avLst/>
            </a:prstGeom>
            <a:solidFill>
              <a:srgbClr val="92A1A9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1"/>
            <p:cNvSpPr txBox="1"/>
            <p:nvPr/>
          </p:nvSpPr>
          <p:spPr>
            <a:xfrm>
              <a:off x="3743172" y="1231720"/>
              <a:ext cx="1701441" cy="102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ru-RU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Омбудсмен КР</a:t>
              </a:r>
              <a:endParaRPr/>
            </a:p>
          </p:txBody>
        </p:sp>
        <p:sp>
          <p:nvSpPr>
            <p:cNvPr id="171" name="Google Shape;171;p11"/>
            <p:cNvSpPr/>
            <p:nvPr/>
          </p:nvSpPr>
          <p:spPr>
            <a:xfrm>
              <a:off x="1871586" y="2422729"/>
              <a:ext cx="1701441" cy="1020865"/>
            </a:xfrm>
            <a:prstGeom prst="rect">
              <a:avLst/>
            </a:prstGeom>
            <a:solidFill>
              <a:srgbClr val="70859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1"/>
            <p:cNvSpPr txBox="1"/>
            <p:nvPr/>
          </p:nvSpPr>
          <p:spPr>
            <a:xfrm>
              <a:off x="1871586" y="2422729"/>
              <a:ext cx="1701441" cy="102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ru-RU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Уполномоченная по правам ребенка при Президенте КР</a:t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2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ru-RU" sz="1600">
                <a:solidFill>
                  <a:schemeClr val="dk1"/>
                </a:solidFill>
              </a:rPr>
              <a:t>Система защиты детей состоит из органов государственной власти, органов местного самоуправления, учреждений, оказывающих услуги, а также комплекса мер, направленных на защиту детей, находящихся в трудной жизненной ситуации. (Статья 24 Кодекс о детях)</a:t>
            </a:r>
            <a:endParaRPr/>
          </a:p>
          <a:p>
            <a:pPr indent="0" lvl="0" marL="1143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i="1" sz="1600">
              <a:solidFill>
                <a:schemeClr val="dk1"/>
              </a:solidFill>
            </a:endParaRPr>
          </a:p>
          <a:p>
            <a:pPr indent="0" lvl="0" marL="1143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ru-RU" sz="1400">
                <a:solidFill>
                  <a:schemeClr val="dk1"/>
                </a:solidFill>
              </a:rPr>
              <a:t>Органы управления системы защиты детей, находящихся в ТЖС</a:t>
            </a:r>
            <a:endParaRPr b="1" i="1" sz="1200">
              <a:solidFill>
                <a:schemeClr val="dk1"/>
              </a:solidFill>
            </a:endParaRPr>
          </a:p>
        </p:txBody>
      </p:sp>
      <p:sp>
        <p:nvSpPr>
          <p:cNvPr id="178" name="Google Shape;178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/>
              <a:t>Система защиты детей, находящихся в трудной жизненной ситуации</a:t>
            </a:r>
            <a:endParaRPr/>
          </a:p>
        </p:txBody>
      </p:sp>
      <p:sp>
        <p:nvSpPr>
          <p:cNvPr id="179" name="Google Shape;179;p12"/>
          <p:cNvSpPr/>
          <p:nvPr/>
        </p:nvSpPr>
        <p:spPr>
          <a:xfrm>
            <a:off x="486697" y="3687097"/>
            <a:ext cx="1637071" cy="678426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25400">
            <a:solidFill>
              <a:srgbClr val="57697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Правительство КР</a:t>
            </a:r>
            <a:endParaRPr/>
          </a:p>
        </p:txBody>
      </p:sp>
      <p:sp>
        <p:nvSpPr>
          <p:cNvPr id="180" name="Google Shape;180;p12"/>
          <p:cNvSpPr/>
          <p:nvPr/>
        </p:nvSpPr>
        <p:spPr>
          <a:xfrm>
            <a:off x="2576807" y="3687097"/>
            <a:ext cx="1637071" cy="678426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25400">
            <a:solidFill>
              <a:srgbClr val="57697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Отдел по защите семьи и ребят</a:t>
            </a:r>
            <a:endParaRPr/>
          </a:p>
        </p:txBody>
      </p:sp>
      <p:sp>
        <p:nvSpPr>
          <p:cNvPr id="181" name="Google Shape;181;p12"/>
          <p:cNvSpPr/>
          <p:nvPr/>
        </p:nvSpPr>
        <p:spPr>
          <a:xfrm>
            <a:off x="4572000" y="3687097"/>
            <a:ext cx="1637071" cy="678426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25400">
            <a:solidFill>
              <a:srgbClr val="57697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Комиссии по делам детей при гос.администрациях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2"/>
          <p:cNvSpPr/>
          <p:nvPr/>
        </p:nvSpPr>
        <p:spPr>
          <a:xfrm>
            <a:off x="6567193" y="3687097"/>
            <a:ext cx="1637071" cy="678426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25400">
            <a:solidFill>
              <a:srgbClr val="57697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Айыл-окмоту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/>
              <a:t>Этапы защиты ребенка, находящегося в трудной жизненной ситуации</a:t>
            </a:r>
            <a:endParaRPr b="1"/>
          </a:p>
        </p:txBody>
      </p:sp>
      <p:grpSp>
        <p:nvGrpSpPr>
          <p:cNvPr id="188" name="Google Shape;188;p13"/>
          <p:cNvGrpSpPr/>
          <p:nvPr/>
        </p:nvGrpSpPr>
        <p:grpSpPr>
          <a:xfrm>
            <a:off x="390678" y="1342103"/>
            <a:ext cx="8382308" cy="3232150"/>
            <a:chOff x="2303" y="0"/>
            <a:chExt cx="8382308" cy="3232150"/>
          </a:xfrm>
        </p:grpSpPr>
        <p:sp>
          <p:nvSpPr>
            <p:cNvPr id="189" name="Google Shape;189;p13"/>
            <p:cNvSpPr/>
            <p:nvPr/>
          </p:nvSpPr>
          <p:spPr>
            <a:xfrm>
              <a:off x="629018" y="0"/>
              <a:ext cx="7128877" cy="323215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CACACA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3"/>
            <p:cNvSpPr/>
            <p:nvPr/>
          </p:nvSpPr>
          <p:spPr>
            <a:xfrm>
              <a:off x="2303" y="969645"/>
              <a:ext cx="1341169" cy="129286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3"/>
            <p:cNvSpPr txBox="1"/>
            <p:nvPr/>
          </p:nvSpPr>
          <p:spPr>
            <a:xfrm>
              <a:off x="65415" y="1032757"/>
              <a:ext cx="1214945" cy="1166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Выявление ребенка в ТЖС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1410531" y="969645"/>
              <a:ext cx="1341169" cy="129286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3"/>
            <p:cNvSpPr txBox="1"/>
            <p:nvPr/>
          </p:nvSpPr>
          <p:spPr>
            <a:xfrm>
              <a:off x="1473643" y="1032757"/>
              <a:ext cx="1214945" cy="1166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Всесторонняя оценка ситуации семьи (план индивидуальной работы с семьей)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2818758" y="969645"/>
              <a:ext cx="1341169" cy="129286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3"/>
            <p:cNvSpPr txBox="1"/>
            <p:nvPr/>
          </p:nvSpPr>
          <p:spPr>
            <a:xfrm>
              <a:off x="2881870" y="1032757"/>
              <a:ext cx="1214945" cy="1166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Планирование мероприятий по защите ребенка (индивидуальный план по защите ребенка)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3"/>
            <p:cNvSpPr/>
            <p:nvPr/>
          </p:nvSpPr>
          <p:spPr>
            <a:xfrm>
              <a:off x="4226986" y="969645"/>
              <a:ext cx="1341169" cy="129286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3"/>
            <p:cNvSpPr txBox="1"/>
            <p:nvPr/>
          </p:nvSpPr>
          <p:spPr>
            <a:xfrm>
              <a:off x="4290098" y="1032757"/>
              <a:ext cx="1214945" cy="1166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Принятие решений о мероприятиях по защите детей и семей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5635214" y="969645"/>
              <a:ext cx="1341169" cy="129286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3"/>
            <p:cNvSpPr txBox="1"/>
            <p:nvPr/>
          </p:nvSpPr>
          <p:spPr>
            <a:xfrm>
              <a:off x="5698326" y="1032757"/>
              <a:ext cx="1214945" cy="1166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Реализация принятых решений и мероприятий согласно ИПЗР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7043442" y="969645"/>
              <a:ext cx="1341169" cy="129286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3"/>
            <p:cNvSpPr txBox="1"/>
            <p:nvPr/>
          </p:nvSpPr>
          <p:spPr>
            <a:xfrm>
              <a:off x="7106554" y="1032757"/>
              <a:ext cx="1214945" cy="1166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Мониторинг дальнейшей судьбы ребенка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4"/>
          <p:cNvSpPr txBox="1"/>
          <p:nvPr>
            <p:ph type="title"/>
          </p:nvPr>
        </p:nvSpPr>
        <p:spPr>
          <a:xfrm>
            <a:off x="414939" y="22854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/>
              <a:t>                         Спасибо за внимание!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/>
              <a:t>Права ребенка</a:t>
            </a:r>
            <a:endParaRPr/>
          </a:p>
        </p:txBody>
      </p:sp>
      <p:sp>
        <p:nvSpPr>
          <p:cNvPr id="60" name="Google Shape;60;p2"/>
          <p:cNvSpPr txBox="1"/>
          <p:nvPr>
            <p:ph idx="1" type="body"/>
          </p:nvPr>
        </p:nvSpPr>
        <p:spPr>
          <a:xfrm>
            <a:off x="311700" y="1152475"/>
            <a:ext cx="8367726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ru-RU" sz="1400">
                <a:solidFill>
                  <a:schemeClr val="dk1"/>
                </a:solidFill>
              </a:rPr>
              <a:t>Права детей - это права человека. К детям нужно относиться с равенством, уважением и достоинством не потому, что они "будущее" или "взрослые завтрашнего дня", а потому, что они люди сегодня. Всем людям от рождения присущи основные свободы и права. (CRIN 2018);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ru-RU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Все дети в любом уголке мира обладают правами человека, основными свободами, достоинством и равенством в соответствии с международным правом в области прав человека (УВКПЧ ООН);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ru-RU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Каждый ребенок имеет право на образование, на защиту, на выражение своих собственных идей и мнений, на информацию и на участие в принятии решений по затрагивающим их вопросам. Каждый ребенок также имеет право не подвергаться дискриминации из-за того, кто  он/она есть или откуда он/она родом. (Save the Children)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i="1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-RU"/>
              <a:t>Конвенция ООН о правах ребенка (КПР)</a:t>
            </a:r>
            <a:endParaRPr b="1"/>
          </a:p>
        </p:txBody>
      </p:sp>
      <p:sp>
        <p:nvSpPr>
          <p:cNvPr id="66" name="Google Shape;66;p3"/>
          <p:cNvSpPr txBox="1"/>
          <p:nvPr>
            <p:ph idx="1" type="body"/>
          </p:nvPr>
        </p:nvSpPr>
        <p:spPr>
          <a:xfrm>
            <a:off x="311700" y="1356852"/>
            <a:ext cx="4415158" cy="30434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2436"/>
              <a:buNone/>
            </a:pPr>
            <a:r>
              <a:rPr lang="ru-RU" sz="1400">
                <a:solidFill>
                  <a:schemeClr val="dk1"/>
                </a:solidFill>
              </a:rPr>
              <a:t>– Это самый главный международный правовой документ, определяющий </a:t>
            </a:r>
            <a:r>
              <a:rPr b="1" lang="ru-RU" sz="1400" u="sng">
                <a:solidFill>
                  <a:schemeClr val="dk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права детей</a:t>
            </a:r>
            <a:r>
              <a:rPr lang="ru-RU" sz="1400">
                <a:solidFill>
                  <a:schemeClr val="dk1"/>
                </a:solidFill>
              </a:rPr>
              <a:t> в государствах-участниках. 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2436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2436"/>
              <a:buNone/>
            </a:pPr>
            <a:r>
              <a:rPr b="1" lang="ru-RU" sz="1400">
                <a:solidFill>
                  <a:schemeClr val="dk1"/>
                </a:solidFill>
              </a:rPr>
              <a:t>Конвенция о </a:t>
            </a:r>
            <a:r>
              <a:rPr b="1" lang="ru-RU" sz="1400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правах ребёнка</a:t>
            </a:r>
            <a:r>
              <a:rPr lang="ru-RU" sz="1400">
                <a:solidFill>
                  <a:schemeClr val="dk1"/>
                </a:solidFill>
              </a:rPr>
              <a:t> является первым и основным международно-правовым документом обязательного характера, посвящённым широкому спектру прав ребёнка.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2436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2436"/>
              <a:buFont typeface="Arial"/>
              <a:buNone/>
            </a:pPr>
            <a:r>
              <a:rPr lang="ru-RU" sz="1400">
                <a:solidFill>
                  <a:schemeClr val="dk1"/>
                </a:solidFill>
              </a:rPr>
              <a:t>Конвенция ООН о правах ребенка принята Генеральной Ассамблеей 20 ноября 1989 года и ратифицирована 195 странами. 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2436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2436"/>
              <a:buNone/>
            </a:pPr>
            <a:r>
              <a:rPr lang="ru-RU" sz="1400">
                <a:solidFill>
                  <a:schemeClr val="dk1"/>
                </a:solidFill>
              </a:rPr>
              <a:t>Кыргызская Республика ратифициировала Конвенцию о правах ребёнка постановлением Жогорку Кенеша КР от 12 января 1994 года № 1402-XII г. 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ct val="176470"/>
              <a:buNone/>
            </a:pPr>
            <a:r>
              <a:t/>
            </a:r>
            <a:endParaRPr sz="1200"/>
          </a:p>
        </p:txBody>
      </p:sp>
      <p:sp>
        <p:nvSpPr>
          <p:cNvPr id="67" name="Google Shape;67;p3"/>
          <p:cNvSpPr/>
          <p:nvPr/>
        </p:nvSpPr>
        <p:spPr>
          <a:xfrm>
            <a:off x="5331542" y="1356852"/>
            <a:ext cx="3449138" cy="759542"/>
          </a:xfrm>
          <a:prstGeom prst="roundRect">
            <a:avLst>
              <a:gd fmla="val 16667" name="adj"/>
            </a:avLst>
          </a:prstGeom>
          <a:solidFill>
            <a:srgbClr val="777777"/>
          </a:solidFill>
          <a:ln cap="flat" cmpd="sng" w="25400">
            <a:solidFill>
              <a:srgbClr val="3061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Конвенция о правах ребенка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(ратификация в 1994 году)</a:t>
            </a:r>
            <a:endParaRPr/>
          </a:p>
        </p:txBody>
      </p:sp>
      <p:sp>
        <p:nvSpPr>
          <p:cNvPr id="68" name="Google Shape;68;p3"/>
          <p:cNvSpPr/>
          <p:nvPr/>
        </p:nvSpPr>
        <p:spPr>
          <a:xfrm>
            <a:off x="5331542" y="2387924"/>
            <a:ext cx="3449138" cy="759542"/>
          </a:xfrm>
          <a:prstGeom prst="roundRect">
            <a:avLst>
              <a:gd fmla="val 16667" name="adj"/>
            </a:avLst>
          </a:prstGeom>
          <a:solidFill>
            <a:srgbClr val="9B9B9B"/>
          </a:solidFill>
          <a:ln cap="flat" cmpd="sng" w="25400">
            <a:solidFill>
              <a:srgbClr val="3061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Кодекс о детях КР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0" lang="ru-RU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принят</a:t>
            </a:r>
            <a:r>
              <a:rPr b="0" i="0" lang="ru-RU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ru-RU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 августа 2007 года, первая редакция)</a:t>
            </a:r>
            <a:endParaRPr/>
          </a:p>
        </p:txBody>
      </p:sp>
      <p:sp>
        <p:nvSpPr>
          <p:cNvPr id="69" name="Google Shape;69;p3"/>
          <p:cNvSpPr/>
          <p:nvPr/>
        </p:nvSpPr>
        <p:spPr>
          <a:xfrm>
            <a:off x="5331542" y="3418996"/>
            <a:ext cx="3449138" cy="759542"/>
          </a:xfrm>
          <a:prstGeom prst="roundRect">
            <a:avLst>
              <a:gd fmla="val 16667" name="adj"/>
            </a:avLst>
          </a:prstGeom>
          <a:solidFill>
            <a:srgbClr val="C7C7C7"/>
          </a:solidFill>
          <a:ln cap="flat" cmpd="sng" w="25400">
            <a:solidFill>
              <a:srgbClr val="3061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Законы и НПА, учитывающие права и наилучшие интересы ребенка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>
            <p:ph type="title"/>
          </p:nvPr>
        </p:nvSpPr>
        <p:spPr>
          <a:xfrm>
            <a:off x="451809" y="99595"/>
            <a:ext cx="8242365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-RU"/>
              <a:t>Права ребенка на защиту, здоровье и безопасность согласно КПР:</a:t>
            </a:r>
            <a:endParaRPr/>
          </a:p>
        </p:txBody>
      </p:sp>
      <p:pic>
        <p:nvPicPr>
          <p:cNvPr id="75" name="Google Shape;7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3389" y="1130708"/>
            <a:ext cx="823031" cy="88399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4"/>
          <p:cNvSpPr/>
          <p:nvPr/>
        </p:nvSpPr>
        <p:spPr>
          <a:xfrm>
            <a:off x="307256" y="2190219"/>
            <a:ext cx="1993492" cy="16158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16. Защита частной жизни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Дети имеют право на защиту от вмешательства в их частную жизнь, семью, жилище и переписку, а также на защиту от клеветы.</a:t>
            </a:r>
            <a:endParaRPr/>
          </a:p>
        </p:txBody>
      </p:sp>
      <p:pic>
        <p:nvPicPr>
          <p:cNvPr id="77" name="Google Shape;77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14975" y="1184054"/>
            <a:ext cx="823031" cy="80779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4"/>
          <p:cNvSpPr/>
          <p:nvPr/>
        </p:nvSpPr>
        <p:spPr>
          <a:xfrm>
            <a:off x="2396612" y="2190219"/>
            <a:ext cx="2109020" cy="22929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19. Свобода от насилия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Государство защищает ребенка от всех форм жестокого обращения со стороны родителей или других лиц, опекунов, и разрабатывает соответствующие социальные программы для предотвращения жестокого обращения и насилия.</a:t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4572000" y="2173454"/>
            <a:ext cx="2109020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32. Свобода от детского труда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Ребенок имеет право на защиту от работы, которая угрожает его здоровью, образованию или развитию. Государство устанавливает минимальный возраст для приема на работу и регулирует условия труда.</a:t>
            </a:r>
            <a:endParaRPr/>
          </a:p>
        </p:txBody>
      </p:sp>
      <p:pic>
        <p:nvPicPr>
          <p:cNvPr id="80" name="Google Shape;80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045355" y="1123088"/>
            <a:ext cx="960203" cy="899238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4"/>
          <p:cNvSpPr/>
          <p:nvPr/>
        </p:nvSpPr>
        <p:spPr>
          <a:xfrm>
            <a:off x="6776884" y="2115228"/>
            <a:ext cx="2013155" cy="29700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24. Медицинские услуги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Ребенок имеет право на наивысший достижимый уровень здоровья и медицинского обслуживания. Государства должны уделять особое внимание снижению младенческой и детской смертности, а также предоставлению первичной и профилактической медицинской помощи и просвещению населения в области здравоохранения.</a:t>
            </a:r>
            <a:endParaRPr/>
          </a:p>
        </p:txBody>
      </p:sp>
      <p:pic>
        <p:nvPicPr>
          <p:cNvPr id="82" name="Google Shape;82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212907" y="1184054"/>
            <a:ext cx="853514" cy="777307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4"/>
          <p:cNvSpPr/>
          <p:nvPr/>
        </p:nvSpPr>
        <p:spPr>
          <a:xfrm>
            <a:off x="307256" y="3887294"/>
            <a:ext cx="2389239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8. Защита личных данных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Защита основных личных аспектов личности ребенка (конфиденциальность).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-RU"/>
              <a:t>Права ребенка на образование и развитие:</a:t>
            </a:r>
            <a:endParaRPr/>
          </a:p>
        </p:txBody>
      </p:sp>
      <p:pic>
        <p:nvPicPr>
          <p:cNvPr id="89" name="Google Shape;8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7568" y="1017725"/>
            <a:ext cx="1051651" cy="91447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5"/>
          <p:cNvSpPr/>
          <p:nvPr/>
        </p:nvSpPr>
        <p:spPr>
          <a:xfrm>
            <a:off x="311700" y="2163649"/>
            <a:ext cx="1913603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28. Образование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Ребенок имеет право на образование, и обязанностью государства является обеспечение того, чтобы начальное образование было бесплатным и обязательным.</a:t>
            </a:r>
            <a:endParaRPr/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64223" y="1360043"/>
            <a:ext cx="845893" cy="53344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5"/>
          <p:cNvSpPr/>
          <p:nvPr/>
        </p:nvSpPr>
        <p:spPr>
          <a:xfrm>
            <a:off x="2225303" y="2127944"/>
            <a:ext cx="1850922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29. Личностное развитие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Образование должно быть направлено на максимально полное развитие личности, талантов, умственных и физических способностей ребенка.</a:t>
            </a:r>
            <a:endParaRPr/>
          </a:p>
        </p:txBody>
      </p:sp>
      <p:sp>
        <p:nvSpPr>
          <p:cNvPr id="93" name="Google Shape;93;p5"/>
          <p:cNvSpPr/>
          <p:nvPr/>
        </p:nvSpPr>
        <p:spPr>
          <a:xfrm>
            <a:off x="4380271" y="2066985"/>
            <a:ext cx="2197511" cy="2631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17. Доступ к информации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Государство обеспечивает детям доступность информации и материалов из различных источников и поощряет средства массовой информации к распространению информации, приносящей социальную и культурную пользу ребенку, и принимает меры для его защиты от вредных материалов.</a:t>
            </a:r>
            <a:endParaRPr/>
          </a:p>
        </p:txBody>
      </p:sp>
      <p:pic>
        <p:nvPicPr>
          <p:cNvPr id="94" name="Google Shape;94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43653" y="1179150"/>
            <a:ext cx="1013548" cy="777307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5"/>
          <p:cNvSpPr/>
          <p:nvPr/>
        </p:nvSpPr>
        <p:spPr>
          <a:xfrm>
            <a:off x="6730181" y="2062823"/>
            <a:ext cx="1769806" cy="19543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13. Свобода выражения мнений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Ребенок имеет право выражать свои взгляды, получать информацию и распространять идеи или информацию о себе, независимо от государственных границ.</a:t>
            </a:r>
            <a:endParaRPr/>
          </a:p>
        </p:txBody>
      </p:sp>
      <p:pic>
        <p:nvPicPr>
          <p:cNvPr id="96" name="Google Shape;96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62966" y="1117327"/>
            <a:ext cx="853514" cy="845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-RU"/>
              <a:t>Право на семью и заботу:</a:t>
            </a:r>
            <a:endParaRPr/>
          </a:p>
        </p:txBody>
      </p:sp>
      <p:pic>
        <p:nvPicPr>
          <p:cNvPr id="102" name="Google Shape;10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9491" y="1154868"/>
            <a:ext cx="839278" cy="66520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6"/>
          <p:cNvSpPr/>
          <p:nvPr/>
        </p:nvSpPr>
        <p:spPr>
          <a:xfrm>
            <a:off x="438979" y="1870958"/>
            <a:ext cx="1560286" cy="19543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3. Надлежащий уход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Родители, организации и государства-участники всегда должны в первую очередь учитывать </a:t>
            </a:r>
            <a:r>
              <a:rPr b="1" i="0" lang="ru-RU" sz="11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наилучшие интересы ребенка</a:t>
            </a: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pic>
        <p:nvPicPr>
          <p:cNvPr id="104" name="Google Shape;10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87559" y="1017725"/>
            <a:ext cx="845941" cy="853233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6"/>
          <p:cNvSpPr/>
          <p:nvPr/>
        </p:nvSpPr>
        <p:spPr>
          <a:xfrm>
            <a:off x="2471256" y="1870958"/>
            <a:ext cx="2100744" cy="2800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9.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Жить со своими родителями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Ребенок имеет право жить со своими родителями, за исключением случаев, когда это считается несовместимым с наилучшими интересами ребенка. Ребенок также имеет право поддерживать контакт с обоими родителями, если он разлучен с одним или обоими.</a:t>
            </a:r>
            <a:endParaRPr/>
          </a:p>
        </p:txBody>
      </p:sp>
      <p:pic>
        <p:nvPicPr>
          <p:cNvPr id="106" name="Google Shape;106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40223" y="1017063"/>
            <a:ext cx="967824" cy="81541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6"/>
          <p:cNvSpPr/>
          <p:nvPr/>
        </p:nvSpPr>
        <p:spPr>
          <a:xfrm>
            <a:off x="4705637" y="1857478"/>
            <a:ext cx="2100743" cy="1785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10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Воссоединение семьи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Дети и их родители имеют право покидать любую страну и въезжать в свою собственную с целью воссоединения или поддержания детско-родительских отношений.</a:t>
            </a:r>
            <a:endParaRPr/>
          </a:p>
        </p:txBody>
      </p:sp>
      <p:pic>
        <p:nvPicPr>
          <p:cNvPr id="108" name="Google Shape;108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363708" y="1017725"/>
            <a:ext cx="876376" cy="68585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6"/>
          <p:cNvSpPr/>
          <p:nvPr/>
        </p:nvSpPr>
        <p:spPr>
          <a:xfrm>
            <a:off x="6806380" y="1831811"/>
            <a:ext cx="2109020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Статья 20. Альтернативный уход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Государство обязано обеспечить особую защиту ребенку, лишенному семейного окружения, и обеспечить в таких случаях надлежащий альтернативный семейный уход или помещение в специализированные учреждения. В усилиях по выполнению этого обязательства должное внимание должно уделяться культурному происхождению ребенка.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ru-RU"/>
              <a:t>Что такое защита детей? </a:t>
            </a:r>
            <a:endParaRPr b="1"/>
          </a:p>
        </p:txBody>
      </p:sp>
      <p:sp>
        <p:nvSpPr>
          <p:cNvPr id="115" name="Google Shape;1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300">
                <a:solidFill>
                  <a:schemeClr val="dk1"/>
                </a:solidFill>
              </a:rPr>
              <a:t>Организация </a:t>
            </a:r>
            <a:r>
              <a:rPr i="1" lang="ru-RU" sz="1300">
                <a:solidFill>
                  <a:schemeClr val="dk1"/>
                </a:solidFill>
              </a:rPr>
              <a:t>«Save the Children» </a:t>
            </a:r>
            <a:r>
              <a:rPr lang="ru-RU" sz="1300">
                <a:solidFill>
                  <a:schemeClr val="dk1"/>
                </a:solidFill>
              </a:rPr>
              <a:t>определяет защиту детей как меры и структуры, направленные на предотвращение жестокого обращения, безнадзорности, эксплуатации и насилия в отношении детей и реагирование на них. Защита детей означает ограждение детей от вреда. Вред включает в себя насилие, жестокое обращение, эксплуатацию и пренебрежение. Цель защиты детей состоит в поощрении, защите и реализации прав детей на защиту от жестокого обращения, пренебрежения, эксплуатации и насилия, как это выражено в Конвенции ООН о правах ребенка (КПР ООН) и других договорах и конвенциях по правам человека, гуманитарным вопросам и беженцам, а также национальными законами.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16" name="Google Shape;116;p7"/>
          <p:cNvSpPr/>
          <p:nvPr/>
        </p:nvSpPr>
        <p:spPr>
          <a:xfrm>
            <a:off x="311700" y="3403364"/>
            <a:ext cx="8404597" cy="1060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UNICEF использует термин </a:t>
            </a:r>
            <a:r>
              <a:rPr b="0" i="1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«защита детей»</a:t>
            </a: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для обозначения предотвращения и реагирования на насилие, эксплуатацию и жестокое обращение в отношении детей, включая коммерческую сексуальную эксплуатацию, торговлю людьми, детский труд и вредные традиционные обычаи, такие как калечение/обрезание женских половых органов и детские браки.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-RU"/>
              <a:t>Подход, основанный на правах </a:t>
            </a:r>
            <a:r>
              <a:rPr lang="ru-RU"/>
              <a:t>ребёнка</a:t>
            </a:r>
            <a:r>
              <a:rPr lang="ru-RU"/>
              <a:t>: 7 принципов</a:t>
            </a:r>
            <a:endParaRPr/>
          </a:p>
        </p:txBody>
      </p:sp>
      <p:grpSp>
        <p:nvGrpSpPr>
          <p:cNvPr id="122" name="Google Shape;122;p8"/>
          <p:cNvGrpSpPr/>
          <p:nvPr/>
        </p:nvGrpSpPr>
        <p:grpSpPr>
          <a:xfrm>
            <a:off x="2457075" y="1237101"/>
            <a:ext cx="4229847" cy="3712855"/>
            <a:chOff x="813860" y="-23972"/>
            <a:chExt cx="4229847" cy="3712855"/>
          </a:xfrm>
        </p:grpSpPr>
        <p:sp>
          <p:nvSpPr>
            <p:cNvPr id="123" name="Google Shape;123;p8"/>
            <p:cNvSpPr/>
            <p:nvPr/>
          </p:nvSpPr>
          <p:spPr>
            <a:xfrm>
              <a:off x="1072356" y="-23972"/>
              <a:ext cx="3712855" cy="3712855"/>
            </a:xfrm>
            <a:custGeom>
              <a:rect b="b" l="l" r="r" t="t"/>
              <a:pathLst>
                <a:path extrusionOk="0" h="120000" w="120000">
                  <a:moveTo>
                    <a:pt x="72066" y="4887"/>
                  </a:moveTo>
                  <a:lnTo>
                    <a:pt x="72066" y="4887"/>
                  </a:lnTo>
                  <a:cubicBezTo>
                    <a:pt x="98828" y="10747"/>
                    <a:pt x="117513" y="34984"/>
                    <a:pt x="116369" y="62356"/>
                  </a:cubicBezTo>
                  <a:cubicBezTo>
                    <a:pt x="115225" y="89728"/>
                    <a:pt x="94582" y="112322"/>
                    <a:pt x="67425" y="115927"/>
                  </a:cubicBezTo>
                  <a:cubicBezTo>
                    <a:pt x="40268" y="119533"/>
                    <a:pt x="14445" y="103108"/>
                    <a:pt x="6199" y="76983"/>
                  </a:cubicBezTo>
                  <a:cubicBezTo>
                    <a:pt x="-2048" y="50858"/>
                    <a:pt x="9665" y="22584"/>
                    <a:pt x="33971" y="9945"/>
                  </a:cubicBezTo>
                  <a:lnTo>
                    <a:pt x="32618" y="6644"/>
                  </a:lnTo>
                  <a:lnTo>
                    <a:pt x="39863" y="10875"/>
                  </a:lnTo>
                  <a:lnTo>
                    <a:pt x="37859" y="19429"/>
                  </a:lnTo>
                  <a:lnTo>
                    <a:pt x="36506" y="16130"/>
                  </a:lnTo>
                  <a:lnTo>
                    <a:pt x="36506" y="16130"/>
                  </a:lnTo>
                  <a:cubicBezTo>
                    <a:pt x="15254" y="27511"/>
                    <a:pt x="5215" y="52489"/>
                    <a:pt x="12681" y="75412"/>
                  </a:cubicBezTo>
                  <a:cubicBezTo>
                    <a:pt x="20147" y="98334"/>
                    <a:pt x="42970" y="112609"/>
                    <a:pt x="66849" y="109292"/>
                  </a:cubicBezTo>
                  <a:cubicBezTo>
                    <a:pt x="90728" y="105974"/>
                    <a:pt x="108794" y="86017"/>
                    <a:pt x="109728" y="61927"/>
                  </a:cubicBezTo>
                  <a:cubicBezTo>
                    <a:pt x="110662" y="37837"/>
                    <a:pt x="94194" y="16543"/>
                    <a:pt x="70644" y="11386"/>
                  </a:cubicBezTo>
                  <a:close/>
                </a:path>
              </a:pathLst>
            </a:custGeom>
            <a:solidFill>
              <a:srgbClr val="CDD8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8"/>
            <p:cNvSpPr/>
            <p:nvPr/>
          </p:nvSpPr>
          <p:spPr>
            <a:xfrm>
              <a:off x="2357471" y="2447"/>
              <a:ext cx="1142626" cy="571313"/>
            </a:xfrm>
            <a:prstGeom prst="roundRect">
              <a:avLst>
                <a:gd fmla="val 16667" name="adj"/>
              </a:avLst>
            </a:prstGeom>
            <a:solidFill>
              <a:srgbClr val="3978D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8"/>
            <p:cNvSpPr txBox="1"/>
            <p:nvPr/>
          </p:nvSpPr>
          <p:spPr>
            <a:xfrm>
              <a:off x="2385360" y="30336"/>
              <a:ext cx="1086848" cy="5155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ru-RU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Наилучшие интересы ребенка</a:t>
              </a:r>
              <a:endParaRPr/>
            </a:p>
          </p:txBody>
        </p:sp>
        <p:sp>
          <p:nvSpPr>
            <p:cNvPr id="126" name="Google Shape;126;p8"/>
            <p:cNvSpPr/>
            <p:nvPr/>
          </p:nvSpPr>
          <p:spPr>
            <a:xfrm>
              <a:off x="3595350" y="598578"/>
              <a:ext cx="1142626" cy="571313"/>
            </a:xfrm>
            <a:prstGeom prst="roundRect">
              <a:avLst>
                <a:gd fmla="val 16667" name="adj"/>
              </a:avLst>
            </a:prstGeom>
            <a:solidFill>
              <a:srgbClr val="4880E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8"/>
            <p:cNvSpPr txBox="1"/>
            <p:nvPr/>
          </p:nvSpPr>
          <p:spPr>
            <a:xfrm>
              <a:off x="3623239" y="626467"/>
              <a:ext cx="1086848" cy="5155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ru-RU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Участие</a:t>
              </a:r>
              <a:endParaRPr/>
            </a:p>
          </p:txBody>
        </p:sp>
        <p:sp>
          <p:nvSpPr>
            <p:cNvPr id="128" name="Google Shape;128;p8"/>
            <p:cNvSpPr/>
            <p:nvPr/>
          </p:nvSpPr>
          <p:spPr>
            <a:xfrm>
              <a:off x="3901081" y="1938073"/>
              <a:ext cx="1142626" cy="571313"/>
            </a:xfrm>
            <a:prstGeom prst="roundRect">
              <a:avLst>
                <a:gd fmla="val 16667" name="adj"/>
              </a:avLst>
            </a:prstGeom>
            <a:solidFill>
              <a:srgbClr val="5889E6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8"/>
            <p:cNvSpPr txBox="1"/>
            <p:nvPr/>
          </p:nvSpPr>
          <p:spPr>
            <a:xfrm>
              <a:off x="3928970" y="1965962"/>
              <a:ext cx="1086848" cy="5155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ru-RU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Не дискриминация</a:t>
              </a:r>
              <a:endParaRPr/>
            </a:p>
          </p:txBody>
        </p:sp>
        <p:sp>
          <p:nvSpPr>
            <p:cNvPr id="130" name="Google Shape;130;p8"/>
            <p:cNvSpPr/>
            <p:nvPr/>
          </p:nvSpPr>
          <p:spPr>
            <a:xfrm>
              <a:off x="3044442" y="3012264"/>
              <a:ext cx="1142626" cy="571313"/>
            </a:xfrm>
            <a:prstGeom prst="roundRect">
              <a:avLst>
                <a:gd fmla="val 16667" name="adj"/>
              </a:avLst>
            </a:prstGeom>
            <a:solidFill>
              <a:srgbClr val="6892E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8"/>
            <p:cNvSpPr txBox="1"/>
            <p:nvPr/>
          </p:nvSpPr>
          <p:spPr>
            <a:xfrm>
              <a:off x="3072331" y="3040153"/>
              <a:ext cx="1086848" cy="5155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ru-RU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Достоинство</a:t>
              </a:r>
              <a:endParaRPr/>
            </a:p>
          </p:txBody>
        </p:sp>
        <p:sp>
          <p:nvSpPr>
            <p:cNvPr id="132" name="Google Shape;132;p8"/>
            <p:cNvSpPr/>
            <p:nvPr/>
          </p:nvSpPr>
          <p:spPr>
            <a:xfrm>
              <a:off x="1670500" y="3012264"/>
              <a:ext cx="1142626" cy="571313"/>
            </a:xfrm>
            <a:prstGeom prst="roundRect">
              <a:avLst>
                <a:gd fmla="val 16667" name="adj"/>
              </a:avLst>
            </a:prstGeom>
            <a:solidFill>
              <a:srgbClr val="789DEF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8"/>
            <p:cNvSpPr txBox="1"/>
            <p:nvPr/>
          </p:nvSpPr>
          <p:spPr>
            <a:xfrm>
              <a:off x="1698389" y="3040153"/>
              <a:ext cx="1086848" cy="5155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ru-RU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Прозрачность и подотчетность</a:t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813860" y="1938073"/>
              <a:ext cx="1142626" cy="571313"/>
            </a:xfrm>
            <a:prstGeom prst="roundRect">
              <a:avLst>
                <a:gd fmla="val 16667" name="adj"/>
              </a:avLst>
            </a:prstGeom>
            <a:solidFill>
              <a:srgbClr val="89A7F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8"/>
            <p:cNvSpPr txBox="1"/>
            <p:nvPr/>
          </p:nvSpPr>
          <p:spPr>
            <a:xfrm>
              <a:off x="841749" y="1965962"/>
              <a:ext cx="1086848" cy="5155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ru-RU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взаимозависимость и неделимость</a:t>
              </a: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119591" y="598578"/>
              <a:ext cx="1142626" cy="571313"/>
            </a:xfrm>
            <a:prstGeom prst="roundRect">
              <a:avLst>
                <a:gd fmla="val 16667" name="adj"/>
              </a:avLst>
            </a:prstGeom>
            <a:solidFill>
              <a:srgbClr val="9AB4F6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8"/>
            <p:cNvSpPr txBox="1"/>
            <p:nvPr/>
          </p:nvSpPr>
          <p:spPr>
            <a:xfrm>
              <a:off x="1147480" y="626467"/>
              <a:ext cx="1086848" cy="5155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ru-RU" sz="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жизнь, выживание и развитие</a:t>
              </a:r>
              <a:endParaRPr/>
            </a:p>
          </p:txBody>
        </p:sp>
      </p:grpSp>
      <p:sp>
        <p:nvSpPr>
          <p:cNvPr descr="C:\Users\User\Desktop\girl-png.webp" id="138" name="Google Shape;138;p8"/>
          <p:cNvSpPr/>
          <p:nvPr/>
        </p:nvSpPr>
        <p:spPr>
          <a:xfrm>
            <a:off x="4419600" y="241935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7764" y="2148103"/>
            <a:ext cx="1228469" cy="204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title"/>
          </p:nvPr>
        </p:nvSpPr>
        <p:spPr>
          <a:xfrm>
            <a:off x="311700" y="3695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ru-RU" sz="2020"/>
              <a:t>Законодательные акты КР, регулирующие вопросы защиты детей</a:t>
            </a:r>
            <a:endParaRPr b="1" sz="2020"/>
          </a:p>
        </p:txBody>
      </p:sp>
      <p:sp>
        <p:nvSpPr>
          <p:cNvPr id="145" name="Google Shape;145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1.Конституция Кыргызской Республики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2.Конвенция о правах ребенка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3.Кодекс Кыргызской Республики о детях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4.Семейный кодекс Кыргызской Республики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5.Кодекс о нарушениях Кыргызской Республики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6.Уголовный кодекс Кыргызской Республики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7.Закон Кыргызской Республики «О профилактике правонарушений в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Кыргызской Республике»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8.Закон Кыргызской Республики «Об охране и защите семейного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насилия »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9.Закон Кыргызской Республики «Об образовании»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10.Закон Кыргызской Республики «О социальном обслуживании»</a:t>
            </a:r>
            <a:endParaRPr sz="1500"/>
          </a:p>
        </p:txBody>
      </p:sp>
      <p:sp>
        <p:nvSpPr>
          <p:cNvPr id="146" name="Google Shape;146;p9"/>
          <p:cNvSpPr txBox="1"/>
          <p:nvPr>
            <p:ph idx="2" type="body"/>
          </p:nvPr>
        </p:nvSpPr>
        <p:spPr>
          <a:xfrm>
            <a:off x="4156600" y="1152475"/>
            <a:ext cx="46758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11.Закон Кыргызской Республики «О прокуратуре»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12.Закон Кыргызской Республики «О местной государственной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администрации и органах местного самоуправления»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13.Постановления Правительства КР «О приемной (фостерной) семье»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от 1 октября 2012 года No 670;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14.Постановления Правительств КР «О вопросах опеки и попечительства» от 24 сентября 2013 года No 522;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15.Постановления Правительства КР «Об утверждении Типового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положения о Комиссии по социальным вопросам при исполнительных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органах местного самоуправления» от 21 мая 2014 года No 264.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16.Постановление Правительства КР «Об утверждении Положения о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порядке выявление семей и детей, находящихся в трудной жизненной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ситуации» от 22 июня 2015 года No 391;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17.Постановления Правительства КР «Об утверждении Типового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000">
                <a:solidFill>
                  <a:schemeClr val="dk1"/>
                </a:solidFill>
              </a:rPr>
              <a:t>положения о Комиссии по делам детей» от 24 июля 2017 года No 449.</a:t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